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58" r:id="rId4"/>
    <p:sldId id="259" r:id="rId5"/>
    <p:sldId id="261" r:id="rId6"/>
    <p:sldId id="266" r:id="rId7"/>
    <p:sldId id="269" r:id="rId8"/>
    <p:sldId id="260" r:id="rId9"/>
    <p:sldId id="264" r:id="rId10"/>
    <p:sldId id="265" r:id="rId11"/>
    <p:sldId id="262" r:id="rId12"/>
    <p:sldId id="263" r:id="rId13"/>
    <p:sldId id="267" r:id="rId14"/>
    <p:sldId id="268" r:id="rId1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3CDD0C1A-0025-45E6-89DF-C53ABF062DF3}" type="datetimeFigureOut">
              <a:rPr lang="uk-UA" smtClean="0"/>
              <a:t>23.12.2019</a:t>
            </a:fld>
            <a:endParaRPr lang="uk-UA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D577A568-419E-4050-A5CB-574C3078E6A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05403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D0C1A-0025-45E6-89DF-C53ABF062DF3}" type="datetimeFigureOut">
              <a:rPr lang="uk-UA" smtClean="0"/>
              <a:t>23.12.2019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7A568-419E-4050-A5CB-574C3078E6A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45985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D0C1A-0025-45E6-89DF-C53ABF062DF3}" type="datetimeFigureOut">
              <a:rPr lang="uk-UA" smtClean="0"/>
              <a:t>23.12.2019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7A568-419E-4050-A5CB-574C3078E6A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66438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D0C1A-0025-45E6-89DF-C53ABF062DF3}" type="datetimeFigureOut">
              <a:rPr lang="uk-UA" smtClean="0"/>
              <a:t>23.12.2019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7A568-419E-4050-A5CB-574C3078E6A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56030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1784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CDD0C1A-0025-45E6-89DF-C53ABF062DF3}" type="datetimeFigureOut">
              <a:rPr lang="uk-UA" smtClean="0"/>
              <a:t>23.12.2019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/>
          <a:p>
            <a:fld id="{D577A568-419E-4050-A5CB-574C3078E6A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813628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D0C1A-0025-45E6-89DF-C53ABF062DF3}" type="datetimeFigureOut">
              <a:rPr lang="uk-UA" smtClean="0"/>
              <a:t>23.12.2019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7A568-419E-4050-A5CB-574C3078E6A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80629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D0C1A-0025-45E6-89DF-C53ABF062DF3}" type="datetimeFigureOut">
              <a:rPr lang="uk-UA" smtClean="0"/>
              <a:t>23.12.2019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7A568-419E-4050-A5CB-574C3078E6A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03354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D0C1A-0025-45E6-89DF-C53ABF062DF3}" type="datetimeFigureOut">
              <a:rPr lang="uk-UA" smtClean="0"/>
              <a:t>23.12.2019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7A568-419E-4050-A5CB-574C3078E6A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72793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D0C1A-0025-45E6-89DF-C53ABF062DF3}" type="datetimeFigureOut">
              <a:rPr lang="uk-UA" smtClean="0"/>
              <a:t>23.12.2019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7A568-419E-4050-A5CB-574C3078E6A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85701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D0C1A-0025-45E6-89DF-C53ABF062DF3}" type="datetimeFigureOut">
              <a:rPr lang="uk-UA" smtClean="0"/>
              <a:t>23.12.2019</a:t>
            </a:fld>
            <a:endParaRPr lang="uk-UA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uk-UA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D577A568-419E-4050-A5CB-574C3078E6A8}" type="slidenum">
              <a:rPr lang="uk-UA" smtClean="0"/>
              <a:t>‹#›</a:t>
            </a:fld>
            <a:endParaRPr lang="uk-UA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4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3CDD0C1A-0025-45E6-89DF-C53ABF062DF3}" type="datetimeFigureOut">
              <a:rPr lang="uk-UA" smtClean="0"/>
              <a:t>23.12.2019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D577A568-419E-4050-A5CB-574C3078E6A8}" type="slidenum">
              <a:rPr lang="uk-UA" smtClean="0"/>
              <a:t>‹#›</a:t>
            </a:fld>
            <a:endParaRPr lang="uk-UA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59440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CDD0C1A-0025-45E6-89DF-C53ABF062DF3}" type="datetimeFigureOut">
              <a:rPr lang="uk-UA" smtClean="0"/>
              <a:t>23.12.2019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D577A568-419E-4050-A5CB-574C3078E6A8}" type="slidenum">
              <a:rPr lang="uk-UA" smtClean="0"/>
              <a:t>‹#›</a:t>
            </a:fld>
            <a:endParaRPr lang="uk-UA"/>
          </a:p>
        </p:txBody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3445992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uk-UA" sz="4800" b="1" i="1" dirty="0" smtClean="0">
                <a:solidFill>
                  <a:schemeClr val="accent1">
                    <a:lumMod val="75000"/>
                  </a:schemeClr>
                </a:solidFill>
              </a:rPr>
              <a:t>«Надихаючі сторінки </a:t>
            </a:r>
            <a:r>
              <a:rPr lang="uk-UA" sz="4800" b="1" i="1" dirty="0" smtClean="0">
                <a:solidFill>
                  <a:schemeClr val="accent1">
                    <a:lumMod val="75000"/>
                  </a:schemeClr>
                </a:solidFill>
              </a:rPr>
              <a:t>спільної праці</a:t>
            </a:r>
            <a:r>
              <a:rPr lang="uk-UA" sz="4800" b="1" i="1" dirty="0" smtClean="0">
                <a:solidFill>
                  <a:schemeClr val="accent1">
                    <a:lumMod val="75000"/>
                  </a:schemeClr>
                </a:solidFill>
              </a:rPr>
              <a:t>»</a:t>
            </a:r>
            <a:endParaRPr lang="uk-UA" sz="2000" dirty="0">
              <a:solidFill>
                <a:schemeClr val="accent4">
                  <a:lumMod val="7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61708" y="4453462"/>
            <a:ext cx="9070848" cy="457201"/>
          </a:xfrm>
        </p:spPr>
        <p:txBody>
          <a:bodyPr>
            <a:noAutofit/>
          </a:bodyPr>
          <a:lstStyle/>
          <a:p>
            <a:r>
              <a:rPr lang="uk-UA" sz="28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</a:t>
            </a:r>
            <a:r>
              <a:rPr lang="uk-UA" sz="28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Дня працівників </a:t>
            </a:r>
            <a:r>
              <a:rPr lang="uk-UA" sz="28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архівних установ </a:t>
            </a:r>
            <a:r>
              <a:rPr lang="uk-UA" sz="28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України</a:t>
            </a:r>
          </a:p>
          <a:p>
            <a:r>
              <a:rPr lang="uk-UA" sz="28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uk-UA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785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4000" b="1" dirty="0">
                <a:solidFill>
                  <a:schemeClr val="accent1">
                    <a:lumMod val="75000"/>
                  </a:schemeClr>
                </a:solidFill>
              </a:rPr>
              <a:t>Спільні заходи </a:t>
            </a:r>
            <a:r>
              <a:rPr lang="uk-UA" sz="4000" b="1" dirty="0" smtClean="0">
                <a:solidFill>
                  <a:schemeClr val="accent1">
                    <a:lumMod val="75000"/>
                  </a:schemeClr>
                </a:solidFill>
              </a:rPr>
              <a:t>до </a:t>
            </a:r>
            <a:r>
              <a:rPr lang="uk-UA" sz="4000" b="1" dirty="0">
                <a:solidFill>
                  <a:schemeClr val="accent1">
                    <a:lumMod val="75000"/>
                  </a:schemeClr>
                </a:solidFill>
              </a:rPr>
              <a:t>«Дня працівників архівних установ України»</a:t>
            </a:r>
            <a:br>
              <a:rPr lang="uk-UA" sz="4000" b="1" dirty="0">
                <a:solidFill>
                  <a:schemeClr val="accent1">
                    <a:lumMod val="75000"/>
                  </a:schemeClr>
                </a:solidFill>
              </a:rPr>
            </a:br>
            <a:endParaRPr lang="uk-UA" sz="4000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665018" y="1793174"/>
            <a:ext cx="6543304" cy="921240"/>
          </a:xfrm>
        </p:spPr>
        <p:txBody>
          <a:bodyPr>
            <a:normAutofit/>
          </a:bodyPr>
          <a:lstStyle/>
          <a:p>
            <a:r>
              <a:rPr lang="ru-RU" sz="2000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Круглий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стіл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«</a:t>
            </a:r>
            <a:r>
              <a:rPr lang="ru-RU" sz="2000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Інформаційні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технології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в </a:t>
            </a:r>
            <a:r>
              <a:rPr lang="ru-RU" sz="2000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архівній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справі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» 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(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2016 р.)</a:t>
            </a:r>
            <a:endParaRPr lang="uk-UA" sz="2000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endParaRPr lang="uk-UA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58415" y="2714414"/>
            <a:ext cx="5414953" cy="3609968"/>
          </a:xfrm>
          <a:prstGeom prst="rect">
            <a:avLst/>
          </a:prstGeom>
        </p:spPr>
      </p:pic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759287" y="2253794"/>
            <a:ext cx="5029034" cy="335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7164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007" y="2410535"/>
            <a:ext cx="5770221" cy="385963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464464"/>
            <a:ext cx="1005840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400" b="1" dirty="0" smtClean="0">
                <a:solidFill>
                  <a:schemeClr val="accent1">
                    <a:lumMod val="75000"/>
                  </a:schemeClr>
                </a:solidFill>
              </a:rPr>
              <a:t>Спільні наукові заходи</a:t>
            </a:r>
            <a:r>
              <a:rPr lang="uk-UA" sz="44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uk-UA" sz="4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uk-UA" sz="2200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Міжнародний круглий стіл “Проблеми інформатизації архівної справи: </a:t>
            </a:r>
            <a:r>
              <a:rPr lang="uk-UA" sz="2200" b="1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цифровізація</a:t>
            </a:r>
            <a:r>
              <a:rPr lang="uk-UA" sz="2200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як засіб забезпечення потреб інформаційного суспільства (до 50-річчя ЦДНТА України</a:t>
            </a:r>
            <a:r>
              <a:rPr lang="uk-UA" sz="2200" b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)” (2019 р.)</a:t>
            </a:r>
            <a:endParaRPr lang="uk-UA" sz="2200" b="1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56760" y="2103120"/>
            <a:ext cx="4552332" cy="374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5922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2530" y="642594"/>
            <a:ext cx="10032670" cy="960575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uk-UA" sz="4000" b="1" dirty="0" smtClean="0">
                <a:solidFill>
                  <a:schemeClr val="accent1">
                    <a:lumMod val="75000"/>
                  </a:schemeClr>
                </a:solidFill>
              </a:rPr>
              <a:t>Участь у засіданнях науково-методичної ради Державного архіву Харківської області</a:t>
            </a:r>
            <a:endParaRPr lang="uk-UA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121914" y="2045209"/>
            <a:ext cx="4404332" cy="37480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21" y="2883012"/>
            <a:ext cx="5813027" cy="3262704"/>
          </a:xfrm>
          <a:prstGeom prst="rect">
            <a:avLst/>
          </a:prstGeom>
        </p:spPr>
      </p:pic>
      <p:sp>
        <p:nvSpPr>
          <p:cNvPr id="8" name="Объект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2360238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390" y="642594"/>
            <a:ext cx="11186555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400" b="1" dirty="0" smtClean="0">
                <a:solidFill>
                  <a:schemeClr val="accent1">
                    <a:lumMod val="75000"/>
                  </a:schemeClr>
                </a:solidFill>
              </a:rPr>
              <a:t>Творчі зустрічі </a:t>
            </a:r>
            <a:r>
              <a:rPr lang="uk-UA" sz="4400" b="1" dirty="0" smtClean="0">
                <a:solidFill>
                  <a:schemeClr val="accent1">
                    <a:lumMod val="75000"/>
                  </a:schemeClr>
                </a:solidFill>
              </a:rPr>
              <a:t>з </a:t>
            </a:r>
            <a:r>
              <a:rPr lang="uk-UA" sz="4400" b="1" dirty="0" smtClean="0">
                <a:solidFill>
                  <a:schemeClr val="accent1">
                    <a:lumMod val="75000"/>
                  </a:schemeClr>
                </a:solidFill>
              </a:rPr>
              <a:t>архівістами</a:t>
            </a:r>
            <a:r>
              <a:rPr lang="uk-UA" sz="44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uk-UA" sz="4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000" b="1" dirty="0" err="1" smtClean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Повідомлення</a:t>
            </a:r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 smtClean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очільниці</a:t>
            </a:r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відділу</a:t>
            </a: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використання</a:t>
            </a: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інформації</a:t>
            </a: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документів</a:t>
            </a: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Центрального державного </a:t>
            </a:r>
            <a:r>
              <a:rPr lang="ru-RU" sz="2000" b="1" dirty="0" err="1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науково-технічного</a:t>
            </a: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архіву</a:t>
            </a: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України</a:t>
            </a: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А.О.Алєксєєнко</a:t>
            </a: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про </a:t>
            </a:r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свою</a:t>
            </a:r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участь </a:t>
            </a: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у </a:t>
            </a:r>
            <a:r>
              <a:rPr lang="ru-RU" sz="2000" b="1" dirty="0" err="1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Міжнародному</a:t>
            </a: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архівному</a:t>
            </a: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 smtClean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стажуванні</a:t>
            </a:r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STIA-2019 </a:t>
            </a: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у м. </a:t>
            </a:r>
            <a:r>
              <a:rPr lang="ru-RU" sz="2000" b="1" dirty="0" err="1" smtClean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Парижі</a:t>
            </a: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(2019 р.)</a:t>
            </a:r>
            <a:endParaRPr lang="uk-UA" sz="2000" b="1" dirty="0">
              <a:solidFill>
                <a:schemeClr val="accent3">
                  <a:lumMod val="7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4231" y="2588821"/>
            <a:ext cx="5473715" cy="36552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0515" y="2103120"/>
            <a:ext cx="5042312" cy="336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6649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42619" y="2392736"/>
            <a:ext cx="10058400" cy="1371600"/>
          </a:xfrm>
        </p:spPr>
        <p:txBody>
          <a:bodyPr/>
          <a:lstStyle/>
          <a:p>
            <a:r>
              <a:rPr lang="uk-UA" dirty="0" smtClean="0"/>
              <a:t>Вітаємо з Днем архівіста!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36" y="1620191"/>
            <a:ext cx="3076677" cy="2916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577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70016" y="463138"/>
            <a:ext cx="11032176" cy="1551056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solidFill>
                  <a:schemeClr val="accent1">
                    <a:lumMod val="75000"/>
                  </a:schemeClr>
                </a:solidFill>
              </a:rPr>
              <a:t>Навчання </a:t>
            </a:r>
            <a:r>
              <a:rPr lang="uk-UA" b="1" dirty="0" smtClean="0">
                <a:solidFill>
                  <a:schemeClr val="accent1">
                    <a:lumMod val="75000"/>
                  </a:schemeClr>
                </a:solidFill>
              </a:rPr>
              <a:t>в архівах</a:t>
            </a:r>
            <a:br>
              <a:rPr lang="uk-UA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200" b="1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Заняття</a:t>
            </a:r>
            <a:r>
              <a:rPr lang="ru-RU" sz="2200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з курсу «</a:t>
            </a:r>
            <a:r>
              <a:rPr lang="ru-RU" sz="2200" b="1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Проблеми</a:t>
            </a:r>
            <a:r>
              <a:rPr lang="ru-RU" sz="2200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ru-RU" sz="2200" b="1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охорони</a:t>
            </a:r>
            <a:r>
              <a:rPr lang="ru-RU" sz="2200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та </a:t>
            </a:r>
            <a:r>
              <a:rPr lang="ru-RU" sz="2200" b="1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реставрації</a:t>
            </a:r>
            <a:r>
              <a:rPr lang="ru-RU" sz="2200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ru-RU" sz="2200" b="1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історико-культурних</a:t>
            </a:r>
            <a:r>
              <a:rPr lang="ru-RU" sz="2200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ru-RU" sz="2200" b="1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пам’яток</a:t>
            </a:r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» в Центральному державному </a:t>
            </a:r>
            <a:r>
              <a:rPr lang="ru-RU" sz="2200" b="1" dirty="0" err="1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науково-технічному</a:t>
            </a:r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ru-RU" sz="2200" b="1" dirty="0" err="1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архіві</a:t>
            </a:r>
            <a:r>
              <a:rPr lang="ru-RU" sz="2200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ru-RU" sz="2200" b="1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України</a:t>
            </a:r>
            <a:r>
              <a:rPr lang="ru-RU" sz="2200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/>
            </a:r>
            <a:br>
              <a:rPr lang="ru-RU" sz="2200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(2016 р, 2017 р.)</a:t>
            </a:r>
            <a:endParaRPr lang="uk-UA" sz="2200" b="1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89" y="1752337"/>
            <a:ext cx="3039451" cy="4571335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347" y="2060713"/>
            <a:ext cx="5444837" cy="4262959"/>
          </a:xfrm>
        </p:spPr>
      </p:pic>
    </p:spTree>
    <p:extLst>
      <p:ext uri="{BB962C8B-B14F-4D97-AF65-F5344CB8AC3E}">
        <p14:creationId xmlns:p14="http://schemas.microsoft.com/office/powerpoint/2010/main" val="29854857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3777" y="642593"/>
            <a:ext cx="10151423" cy="134058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900" b="1" dirty="0" err="1" smtClean="0">
                <a:solidFill>
                  <a:schemeClr val="accent1">
                    <a:lumMod val="75000"/>
                  </a:schemeClr>
                </a:solidFill>
              </a:rPr>
              <a:t>Навчання</a:t>
            </a:r>
            <a:r>
              <a:rPr lang="ru-RU" sz="49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4900" b="1" dirty="0">
                <a:solidFill>
                  <a:schemeClr val="accent1">
                    <a:lumMod val="75000"/>
                  </a:schemeClr>
                </a:solidFill>
              </a:rPr>
              <a:t>в </a:t>
            </a:r>
            <a:r>
              <a:rPr lang="ru-RU" sz="4900" b="1" dirty="0" err="1">
                <a:solidFill>
                  <a:schemeClr val="accent1">
                    <a:lumMod val="75000"/>
                  </a:schemeClr>
                </a:solidFill>
              </a:rPr>
              <a:t>архівах</a:t>
            </a:r>
            <a:r>
              <a:rPr lang="ru-RU" sz="49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49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200" dirty="0" err="1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Заняття</a:t>
            </a: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з курсу «</a:t>
            </a:r>
            <a:r>
              <a:rPr lang="ru-RU" sz="2200" dirty="0" err="1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Документознавство</a:t>
            </a: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» </a:t>
            </a:r>
            <a:br>
              <a:rPr lang="ru-RU" sz="2200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у Державному </a:t>
            </a:r>
            <a:r>
              <a:rPr lang="ru-RU" sz="2200" dirty="0" err="1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архіві</a:t>
            </a: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200" dirty="0" err="1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Харківської</a:t>
            </a: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200" dirty="0" err="1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області</a:t>
            </a: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(2015 р.) </a:t>
            </a:r>
            <a:endParaRPr lang="uk-UA" sz="2200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33" y="2187183"/>
            <a:ext cx="5788711" cy="338234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178" y="2187183"/>
            <a:ext cx="4570021" cy="3441621"/>
          </a:xfrm>
        </p:spPr>
      </p:pic>
    </p:spTree>
    <p:extLst>
      <p:ext uri="{BB962C8B-B14F-4D97-AF65-F5344CB8AC3E}">
        <p14:creationId xmlns:p14="http://schemas.microsoft.com/office/powerpoint/2010/main" val="33250060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6171" y="559467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uk-UA" sz="4400" b="1" dirty="0" smtClean="0">
                <a:solidFill>
                  <a:schemeClr val="accent1">
                    <a:lumMod val="75000"/>
                  </a:schemeClr>
                </a:solidFill>
              </a:rPr>
              <a:t>Музейна-архівна практика</a:t>
            </a:r>
            <a:r>
              <a:rPr lang="uk-UA" sz="44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uk-UA" sz="44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uk-UA" sz="2000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зустріч </a:t>
            </a:r>
            <a:r>
              <a:rPr lang="uk-UA" sz="20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з начальником реставраційного відділу</a:t>
            </a:r>
            <a:r>
              <a:rPr lang="uk-UA" sz="2000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br>
              <a:rPr lang="uk-UA" sz="2000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uk-UA" sz="2000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Державного архіву Харківської області (2016 р.) </a:t>
            </a:r>
            <a:endParaRPr lang="uk-UA" sz="2000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07" y="2056824"/>
            <a:ext cx="5506959" cy="413021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638" y="2194521"/>
            <a:ext cx="4754562" cy="3565921"/>
          </a:xfrm>
        </p:spPr>
      </p:pic>
    </p:spTree>
    <p:extLst>
      <p:ext uri="{BB962C8B-B14F-4D97-AF65-F5344CB8AC3E}">
        <p14:creationId xmlns:p14="http://schemas.microsoft.com/office/powerpoint/2010/main" val="17987941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9922" y="547592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uk-UA" sz="4900" b="1" dirty="0">
                <a:solidFill>
                  <a:schemeClr val="accent1">
                    <a:lumMod val="75000"/>
                  </a:schemeClr>
                </a:solidFill>
              </a:rPr>
              <a:t>Музейна-архівна практика</a:t>
            </a:r>
            <a:r>
              <a:rPr lang="uk-UA" sz="49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uk-UA" sz="4900" b="1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uk-UA" sz="2200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783771" y="1745673"/>
            <a:ext cx="5189517" cy="968741"/>
          </a:xfrm>
        </p:spPr>
        <p:txBody>
          <a:bodyPr>
            <a:normAutofit/>
          </a:bodyPr>
          <a:lstStyle/>
          <a:p>
            <a:r>
              <a:rPr lang="uk-UA" sz="20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Заняття на базі ЦДНТА та ДАХО </a:t>
            </a:r>
            <a:endParaRPr lang="uk-UA" sz="2000" dirty="0" smtClean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uk-UA" sz="2000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(</a:t>
            </a:r>
            <a:r>
              <a:rPr lang="uk-UA" sz="20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2017 р.)</a:t>
            </a:r>
            <a:endParaRPr lang="uk-UA" sz="20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22" y="3029952"/>
            <a:ext cx="4754563" cy="3160959"/>
          </a:xfrm>
        </p:spPr>
      </p:pic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029" y="2230043"/>
            <a:ext cx="5517558" cy="3678372"/>
          </a:xfrm>
        </p:spPr>
      </p:pic>
    </p:spTree>
    <p:extLst>
      <p:ext uri="{BB962C8B-B14F-4D97-AF65-F5344CB8AC3E}">
        <p14:creationId xmlns:p14="http://schemas.microsoft.com/office/powerpoint/2010/main" val="2324495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5652" y="451262"/>
            <a:ext cx="10139548" cy="901762"/>
          </a:xfrm>
        </p:spPr>
        <p:txBody>
          <a:bodyPr>
            <a:normAutofit/>
          </a:bodyPr>
          <a:lstStyle/>
          <a:p>
            <a:pPr algn="ctr"/>
            <a:r>
              <a:rPr lang="uk-UA" b="1" dirty="0" err="1" smtClean="0">
                <a:solidFill>
                  <a:schemeClr val="accent1">
                    <a:lumMod val="75000"/>
                  </a:schemeClr>
                </a:solidFill>
              </a:rPr>
              <a:t>Музейно</a:t>
            </a:r>
            <a:r>
              <a:rPr lang="uk-UA" b="1" dirty="0" smtClean="0">
                <a:solidFill>
                  <a:schemeClr val="accent1">
                    <a:lumMod val="75000"/>
                  </a:schemeClr>
                </a:solidFill>
              </a:rPr>
              <a:t>-архівна практика</a:t>
            </a:r>
            <a:endParaRPr lang="uk-UA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878775" y="1092530"/>
            <a:ext cx="10474036" cy="981804"/>
          </a:xfrm>
        </p:spPr>
        <p:txBody>
          <a:bodyPr>
            <a:normAutofit/>
          </a:bodyPr>
          <a:lstStyle/>
          <a:p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Участь у 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Архівному об`їзді Польщі, 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організатором якого є Інститут історії Університету Марії Кюрі-</a:t>
            </a:r>
            <a:r>
              <a:rPr lang="uk-UA" sz="2000" b="1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Склодовської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в 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Любліні </a:t>
            </a:r>
            <a:endParaRPr lang="uk-UA" b="1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85652" y="2714414"/>
            <a:ext cx="4267200" cy="3200400"/>
          </a:xfrm>
          <a:prstGeom prst="rect">
            <a:avLst/>
          </a:prstGeom>
        </p:spPr>
      </p:pic>
      <p:sp>
        <p:nvSpPr>
          <p:cNvPr id="12" name="Текст 11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055426" y="2090752"/>
            <a:ext cx="5171358" cy="388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595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6735" y="790078"/>
            <a:ext cx="1005840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>
                <a:solidFill>
                  <a:schemeClr val="accent2">
                    <a:lumMod val="50000"/>
                  </a:schemeClr>
                </a:solidFill>
              </a:rPr>
              <a:t>Участь у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VII </a:t>
            </a:r>
            <a:r>
              <a:rPr lang="uk-UA" dirty="0" smtClean="0">
                <a:solidFill>
                  <a:schemeClr val="accent2">
                    <a:lumMod val="50000"/>
                  </a:schemeClr>
                </a:solidFill>
              </a:rPr>
              <a:t>з’їзді архівістів Польщі</a:t>
            </a:r>
            <a:br>
              <a:rPr lang="uk-UA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uk-UA" dirty="0" smtClean="0">
                <a:solidFill>
                  <a:schemeClr val="accent2">
                    <a:lumMod val="50000"/>
                  </a:schemeClr>
                </a:solidFill>
              </a:rPr>
              <a:t>(2017)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1" t="36072" r="10079" b="1"/>
          <a:stretch/>
        </p:blipFill>
        <p:spPr>
          <a:xfrm>
            <a:off x="5515898" y="3185651"/>
            <a:ext cx="5820696" cy="311191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" t="18638" b="15842"/>
          <a:stretch/>
        </p:blipFill>
        <p:spPr>
          <a:xfrm>
            <a:off x="722059" y="2014194"/>
            <a:ext cx="4557864" cy="399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582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799" y="642594"/>
            <a:ext cx="10274135" cy="1371600"/>
          </a:xfrm>
        </p:spPr>
        <p:txBody>
          <a:bodyPr>
            <a:normAutofit/>
          </a:bodyPr>
          <a:lstStyle/>
          <a:p>
            <a:pPr algn="ctr"/>
            <a:r>
              <a:rPr lang="uk-UA" b="1" dirty="0" smtClean="0">
                <a:solidFill>
                  <a:schemeClr val="accent1">
                    <a:lumMod val="75000"/>
                  </a:schemeClr>
                </a:solidFill>
              </a:rPr>
              <a:t>Відвідання архівних </a:t>
            </a:r>
            <a:r>
              <a:rPr lang="uk-UA" b="1" dirty="0">
                <a:solidFill>
                  <a:schemeClr val="accent1">
                    <a:lumMod val="75000"/>
                  </a:schemeClr>
                </a:solidFill>
              </a:rPr>
              <a:t>заходів </a:t>
            </a:r>
            <a:br>
              <a:rPr lang="uk-UA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uk-UA" sz="2000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Виставки</a:t>
            </a:r>
            <a:r>
              <a:rPr lang="uk-UA" sz="2000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uk-UA" sz="2000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в Центральному  державному науково-технічному </a:t>
            </a:r>
            <a:r>
              <a:rPr lang="uk-UA" sz="2000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архіві </a:t>
            </a:r>
            <a:r>
              <a:rPr lang="uk-UA" sz="2000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(2014, 2015)</a:t>
            </a:r>
            <a:endParaRPr lang="uk-UA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85" y="2411878"/>
            <a:ext cx="5535881" cy="3680771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261" y="2014194"/>
            <a:ext cx="5278965" cy="3509949"/>
          </a:xfrm>
        </p:spPr>
      </p:pic>
    </p:spTree>
    <p:extLst>
      <p:ext uri="{BB962C8B-B14F-4D97-AF65-F5344CB8AC3E}">
        <p14:creationId xmlns:p14="http://schemas.microsoft.com/office/powerpoint/2010/main" val="26733729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>
              <a:lnSpc>
                <a:spcPct val="70000"/>
              </a:lnSpc>
            </a:pPr>
            <a:r>
              <a:rPr lang="uk-UA" sz="4400" b="1" dirty="0" smtClean="0">
                <a:solidFill>
                  <a:schemeClr val="accent1">
                    <a:lumMod val="75000"/>
                  </a:schemeClr>
                </a:solidFill>
              </a:rPr>
              <a:t>Спільні заходи до «Дня працівників архівних установ України»</a:t>
            </a:r>
            <a:br>
              <a:rPr lang="uk-UA" sz="4400" b="1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uk-UA" sz="4400" b="1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308758" y="1721921"/>
            <a:ext cx="6745185" cy="1144567"/>
          </a:xfrm>
        </p:spPr>
        <p:txBody>
          <a:bodyPr>
            <a:normAutofit/>
          </a:bodyPr>
          <a:lstStyle/>
          <a:p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Спільні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виставки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кафедри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,</a:t>
            </a:r>
          </a:p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Музею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історії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університету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,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та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архівних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установ</a:t>
            </a:r>
            <a:endParaRPr lang="uk-UA" sz="2000" b="1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endParaRPr lang="uk-UA" sz="20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60" y="2714414"/>
            <a:ext cx="5372957" cy="3643082"/>
          </a:xfrm>
        </p:spPr>
      </p:pic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104" y="2294204"/>
            <a:ext cx="4720935" cy="3419890"/>
          </a:xfrm>
        </p:spPr>
      </p:pic>
    </p:spTree>
    <p:extLst>
      <p:ext uri="{BB962C8B-B14F-4D97-AF65-F5344CB8AC3E}">
        <p14:creationId xmlns:p14="http://schemas.microsoft.com/office/powerpoint/2010/main" val="111145977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Другая 1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Savon">
      <a:maj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3F20CFC1-E34F-405B-AA49-5BE0E194F1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TM03457510[[fn=Савон]]</Template>
  <TotalTime>157</TotalTime>
  <Words>114</Words>
  <Application>Microsoft Office PowerPoint</Application>
  <PresentationFormat>Широкоэкранный</PresentationFormat>
  <Paragraphs>22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Arial Black</vt:lpstr>
      <vt:lpstr>Garamond</vt:lpstr>
      <vt:lpstr>Savon</vt:lpstr>
      <vt:lpstr>«Надихаючі сторінки спільної праці»</vt:lpstr>
      <vt:lpstr>Навчання в архівах Заняття з курсу «Проблеми охорони та реставрації історико-культурних пам’яток» в Центральному державному науково-технічному архіві України (2016 р, 2017 р.)</vt:lpstr>
      <vt:lpstr>Навчання в архівах Заняття з курсу «Документознавство»  у Державному архіві Харківської області (2015 р.) </vt:lpstr>
      <vt:lpstr>Музейна-архівна практика зустріч з начальником реставраційного відділу  Державного архіву Харківської області (2016 р.) </vt:lpstr>
      <vt:lpstr>Музейна-архівна практика </vt:lpstr>
      <vt:lpstr>Музейно-архівна практика</vt:lpstr>
      <vt:lpstr>Участь у VII з’їзді архівістів Польщі (2017)</vt:lpstr>
      <vt:lpstr>Відвідання архівних заходів  Виставки в Центральному  державному науково-технічному архіві (2014, 2015)</vt:lpstr>
      <vt:lpstr>Спільні заходи до «Дня працівників архівних установ України» </vt:lpstr>
      <vt:lpstr>Спільні заходи до «Дня працівників архівних установ України» </vt:lpstr>
      <vt:lpstr>Спільні наукові заходи Міжнародний круглий стіл “Проблеми інформатизації архівної справи: цифровізація як засіб забезпечення потреб інформаційного суспільства (до 50-річчя ЦДНТА України)” (2019 р.)</vt:lpstr>
      <vt:lpstr> Участь у засіданнях науково-методичної ради Державного архіву Харківської області</vt:lpstr>
      <vt:lpstr>Творчі зустрічі з архівістами Повідомлення очільниці відділу використання інформації документів Центрального державного науково-технічного архіву України А.О.Алєксєєнко про свою участь у Міжнародному архівному стажуванні STIA-2019 у м. Парижі (2019 р.)</vt:lpstr>
      <vt:lpstr>Вітаємо з Днем архівіста!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Юлия Киселева</dc:creator>
  <cp:lastModifiedBy>Сергей</cp:lastModifiedBy>
  <cp:revision>19</cp:revision>
  <dcterms:created xsi:type="dcterms:W3CDTF">2019-12-23T08:10:18Z</dcterms:created>
  <dcterms:modified xsi:type="dcterms:W3CDTF">2019-12-23T13:13:22Z</dcterms:modified>
</cp:coreProperties>
</file>